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9" r:id="rId11"/>
    <p:sldId id="266" r:id="rId12"/>
    <p:sldId id="267" r:id="rId13"/>
    <p:sldId id="270" r:id="rId14"/>
    <p:sldId id="273" r:id="rId15"/>
    <p:sldId id="322" r:id="rId16"/>
    <p:sldId id="272" r:id="rId17"/>
    <p:sldId id="274" r:id="rId18"/>
    <p:sldId id="298" r:id="rId19"/>
    <p:sldId id="299" r:id="rId20"/>
    <p:sldId id="300" r:id="rId21"/>
    <p:sldId id="301" r:id="rId22"/>
    <p:sldId id="302" r:id="rId23"/>
    <p:sldId id="326" r:id="rId24"/>
    <p:sldId id="276" r:id="rId25"/>
    <p:sldId id="324" r:id="rId26"/>
    <p:sldId id="325" r:id="rId27"/>
    <p:sldId id="327" r:id="rId28"/>
    <p:sldId id="303" r:id="rId29"/>
    <p:sldId id="280" r:id="rId30"/>
    <p:sldId id="304" r:id="rId31"/>
    <p:sldId id="281" r:id="rId32"/>
    <p:sldId id="282" r:id="rId33"/>
    <p:sldId id="318" r:id="rId34"/>
    <p:sldId id="328" r:id="rId35"/>
    <p:sldId id="319" r:id="rId36"/>
    <p:sldId id="329" r:id="rId37"/>
    <p:sldId id="330" r:id="rId38"/>
    <p:sldId id="321" r:id="rId39"/>
    <p:sldId id="316" r:id="rId40"/>
    <p:sldId id="315" r:id="rId41"/>
    <p:sldId id="283" r:id="rId42"/>
    <p:sldId id="331" r:id="rId43"/>
    <p:sldId id="332" r:id="rId44"/>
    <p:sldId id="334" r:id="rId45"/>
    <p:sldId id="317" r:id="rId46"/>
    <p:sldId id="275" r:id="rId47"/>
    <p:sldId id="320" r:id="rId48"/>
    <p:sldId id="333" r:id="rId49"/>
    <p:sldId id="278" r:id="rId50"/>
    <p:sldId id="308" r:id="rId51"/>
    <p:sldId id="309" r:id="rId52"/>
    <p:sldId id="284" r:id="rId53"/>
    <p:sldId id="307" r:id="rId54"/>
    <p:sldId id="285" r:id="rId55"/>
    <p:sldId id="277" r:id="rId56"/>
    <p:sldId id="310" r:id="rId57"/>
    <p:sldId id="311" r:id="rId58"/>
    <p:sldId id="312" r:id="rId59"/>
    <p:sldId id="314" r:id="rId60"/>
    <p:sldId id="313" r:id="rId61"/>
    <p:sldId id="286" r:id="rId62"/>
    <p:sldId id="287" r:id="rId63"/>
    <p:sldId id="288" r:id="rId64"/>
    <p:sldId id="279" r:id="rId65"/>
    <p:sldId id="289" r:id="rId66"/>
    <p:sldId id="29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Reorganize – gets </a:t>
            </a:r>
            <a:r>
              <a:rPr lang="en-US"/>
              <a:t>very choppy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What do you see here. What works. What does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maps. Little information beyond intersections – 1546 from </a:t>
            </a:r>
            <a:r>
              <a:rPr lang="en-US" dirty="0" err="1"/>
              <a:t>Pedrus</a:t>
            </a:r>
            <a:r>
              <a:rPr lang="en-US" dirty="0"/>
              <a:t> </a:t>
            </a:r>
            <a:r>
              <a:rPr lang="en-US" dirty="0" err="1"/>
              <a:t>Apenius</a:t>
            </a:r>
            <a:r>
              <a:rPr lang="en-US" dirty="0"/>
              <a:t> </a:t>
            </a:r>
          </a:p>
          <a:p>
            <a:r>
              <a:rPr lang="en-US" dirty="0"/>
              <a:t>What do you get from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Edmond Halley 1686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make this abstract?</a:t>
            </a:r>
          </a:p>
          <a:p>
            <a:endParaRPr lang="en-US" dirty="0"/>
          </a:p>
          <a:p>
            <a:r>
              <a:rPr lang="en-US" dirty="0"/>
              <a:t>John Snow 1854</a:t>
            </a:r>
          </a:p>
          <a:p>
            <a:endParaRPr lang="en-US" dirty="0"/>
          </a:p>
          <a:p>
            <a:r>
              <a:rPr lang="en-US" dirty="0"/>
              <a:t>It’s not all maps – </a:t>
            </a:r>
            <a:r>
              <a:rPr lang="en-US" dirty="0" err="1"/>
              <a:t>timeseries</a:t>
            </a:r>
            <a:r>
              <a:rPr lang="en-US" dirty="0"/>
              <a:t>, particularly as </a:t>
            </a:r>
            <a:r>
              <a:rPr lang="en-US" dirty="0" err="1"/>
              <a:t>govs</a:t>
            </a:r>
            <a:r>
              <a:rPr lang="en-US" dirty="0"/>
              <a:t> started getting into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!  A father of modern statistical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Marey’s</a:t>
            </a:r>
            <a:r>
              <a:rPr lang="en-US" dirty="0"/>
              <a:t> train</a:t>
            </a:r>
            <a:r>
              <a:rPr lang="en-US" baseline="0" dirty="0"/>
              <a:t> graph</a:t>
            </a:r>
          </a:p>
          <a:p>
            <a:r>
              <a:rPr lang="en-US" baseline="0" dirty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&amp; Statistical Information</a:t>
            </a:r>
          </a:p>
          <a:p>
            <a:r>
              <a:rPr lang="en-US" dirty="0"/>
              <a:t>1955 Surgeon General’s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see here? What’s the story and how do the aesthetics tell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Sometimes One Variable is Enough</a:t>
            </a:r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Space to Time</a:t>
            </a:r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Maps and </a:t>
            </a:r>
            <a:r>
              <a:rPr lang="en-US" dirty="0" err="1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Abstraction Can Tell Wonderful Stories</a:t>
            </a:r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346020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of a Plot</a:t>
            </a:r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/>
              <a:t>Data visualization is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3678-56CF-CB04-7FAC-EA5ACB1A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" y="1523114"/>
            <a:ext cx="8853899" cy="44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4DD7-181B-30A5-1049-AA693502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2343150"/>
            <a:ext cx="11824721" cy="29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F4A32-4BB3-7061-BD7A-E1292897F86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56F11-9D56-BAC7-5DD0-4A76F5EC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11EE1-DC62-7210-4372-3BAA2E3A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246D9-37CB-4CFD-AE47-C5648A16D3E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711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2F788-CD49-6E9D-0EAD-82664760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D748-5FF3-D42B-EA76-5BE4E0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56C96-FA78-183D-8F45-DD34172BD960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9434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606C-E09A-B738-F21C-4C929A9B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are Not Always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0732-CED1-778E-CB4E-2B65EF9B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29" y="1190440"/>
            <a:ext cx="5996763" cy="5392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88724-913D-A517-9E2D-83D4D09A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1042230"/>
            <a:ext cx="6326372" cy="568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F4057-FA0B-6177-EA50-13B23B2408D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512050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Show Frequency</a:t>
            </a:r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of Graphical Excellence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/>
              <a:t>Maximize ideas, minimize 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</a:t>
            </a:r>
            <a:r>
              <a:rPr lang="en-US" dirty="0" err="1"/>
              <a:t>Tufte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Multiple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to Show Variation</a:t>
            </a:r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…Or Point-Ranges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4FBD-EB4C-A83A-C5E6-8D6DB479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456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FF6B4-34C4-EEB1-23A4-CB396D1B9E1A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043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EB8A-1A8C-F772-CB1C-6D2767A5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Wrong Here if Bars Represent 2SD of Temperature?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17A89-7F63-437D-5DAB-4A3C3790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7CA4-0DC5-45B5-A829-39DA6015511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67221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 versus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E2AB-C687-C35B-60A0-7678311D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" y="2361214"/>
            <a:ext cx="9012643" cy="2249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259F2-EBA7-A0FA-A6FD-F9D98D0ECFA6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3445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5D2-C0A6-ADAF-067B-A10648F9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View Differently?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1FF5-A067-1096-7376-6F49E1EE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2ED47-CDB4-A1B7-397C-CD0B56E972B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722BF-7543-8CA0-3BFE-EA5C497F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0816-6F18-F74E-FED4-57B12EF2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Tempting to Plot Raw Data, but, Be Careful…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DAD31-1C10-5D0A-807E-694A00E2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3E412-1EAA-A0FD-DCFE-36F6F41C88FD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2F0C4-15A4-6C74-D10F-9F084730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FB2C-2688-4DF6-FFB6-5A407CE4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Lots of Ways to Visualize Data, Distribution, and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BC355-959D-6F8F-FE45-9681D17E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1510862"/>
            <a:ext cx="8087712" cy="4852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EC76-96CE-AE78-71BB-B4F570B7D698}"/>
              </a:ext>
            </a:extLst>
          </p:cNvPr>
          <p:cNvSpPr txBox="1"/>
          <p:nvPr/>
        </p:nvSpPr>
        <p:spPr>
          <a:xfrm>
            <a:off x="0" y="6302824"/>
            <a:ext cx="831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latin typeface="Avenir Book" panose="02000503020000020003" pitchFamily="2" charset="0"/>
              </a:rPr>
              <a:t>dallasnova.rbind.io</a:t>
            </a:r>
            <a:r>
              <a:rPr lang="en-US" sz="1400" dirty="0">
                <a:latin typeface="Avenir Book" panose="02000503020000020003" pitchFamily="2" charset="0"/>
              </a:rPr>
              <a:t>/post/efficient-data-visualization-with-faded-raincloud-plots-delete-boxplot/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1C8F-6B10-177F-807D-A74776FA479D}"/>
              </a:ext>
            </a:extLst>
          </p:cNvPr>
          <p:cNvSpPr txBox="1"/>
          <p:nvPr/>
        </p:nvSpPr>
        <p:spPr>
          <a:xfrm>
            <a:off x="0" y="6583362"/>
            <a:ext cx="531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From 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 9/5 edition https://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/2022-W36.html</a:t>
            </a:r>
          </a:p>
        </p:txBody>
      </p:sp>
    </p:spTree>
    <p:extLst>
      <p:ext uri="{BB962C8B-B14F-4D97-AF65-F5344CB8AC3E}">
        <p14:creationId xmlns:p14="http://schemas.microsoft.com/office/powerpoint/2010/main" val="49299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5F713-812E-D24B-BC22-AD10E1E2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231"/>
            <a:ext cx="9181057" cy="2291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DCB53-90DA-0DA7-9041-4407B3C0590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6379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Relationships Between Variables With a Lot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997CC-80A2-5B00-D9FD-988C4BDD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4681"/>
            <a:ext cx="9181053" cy="2291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CA0FC-D4F5-4D1B-C0EC-A3A9690B52B7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4004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 Show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EC6E-0A24-B6EA-B1C9-DF80AF67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Correlations to Understand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F6E3-53E4-AA6F-8DA3-5A05A5CB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6" y="1935126"/>
            <a:ext cx="3928694" cy="392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E7F4-7C4C-DADC-84BA-D588A81A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0" y="1935126"/>
            <a:ext cx="3928694" cy="392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754D7-9D26-D31C-9DB6-12BD93A7625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9322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0962-6E47-935E-4F80-0073FF54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Alternate Ways to View Correlations Efficiently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E2383-4241-A1A8-FBB4-BE5B0404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5" y="1417638"/>
            <a:ext cx="7072449" cy="5051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AE33F-8E15-6FA5-E441-D4DFDA0C5598}"/>
              </a:ext>
            </a:extLst>
          </p:cNvPr>
          <p:cNvSpPr txBox="1"/>
          <p:nvPr/>
        </p:nvSpPr>
        <p:spPr>
          <a:xfrm>
            <a:off x="31893" y="63963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https://albert-</a:t>
            </a:r>
            <a:r>
              <a:rPr lang="en-US" sz="1200" dirty="0" err="1"/>
              <a:t>rapp.de</a:t>
            </a:r>
            <a:r>
              <a:rPr lang="en-US" sz="1200" dirty="0"/>
              <a:t>/posts/ggplot2-tips/13_alternative_corrplots/13_alternative_corrplots.html</a:t>
            </a:r>
          </a:p>
        </p:txBody>
      </p:sp>
    </p:spTree>
    <p:extLst>
      <p:ext uri="{BB962C8B-B14F-4D97-AF65-F5344CB8AC3E}">
        <p14:creationId xmlns:p14="http://schemas.microsoft.com/office/powerpoint/2010/main" val="379482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DE4C-05C7-AB44-8908-D9D808DD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Your Data Be Connected?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0A7F6-A210-569C-A54A-2A05E0B4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90F88-49C9-8E7C-1B72-3B257661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2809D-7B52-D6D2-6791-AFEA399C977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94649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3BC3-F241-45E8-3273-021DB3D0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F7D8-4C53-BF89-74D0-FB38B02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595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3ADA8-78FE-C903-9BBD-CB0679879108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13523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Data Sources and Maps</a:t>
            </a:r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Chlorophyll </a:t>
            </a:r>
            <a:r>
              <a:rPr lang="en-US" i="1" dirty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Salinity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Hopkinson and </a:t>
            </a:r>
            <a:r>
              <a:rPr lang="en-US" sz="1100" dirty="0" err="1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in Relationships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C3F0-0363-C7F6-DCFF-ACBE7E2A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" y="2332640"/>
            <a:ext cx="11749326" cy="2933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E3DEC-7D5D-C6B0-2E03-C08FF9A1E89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26997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118148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 Systems Transform Relationships</a:t>
            </a:r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the 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venir Book"/>
                <a:cs typeface="Avenir Book"/>
              </a:rPr>
              <a:t>From </a:t>
            </a:r>
            <a:r>
              <a:rPr lang="en-US" sz="1050" dirty="0" err="1">
                <a:latin typeface="Avenir Book"/>
                <a:cs typeface="Avenir Book"/>
              </a:rPr>
              <a:t>Funkhouser</a:t>
            </a:r>
            <a:r>
              <a:rPr lang="en-US" sz="1050" dirty="0">
                <a:latin typeface="Avenir Book"/>
                <a:cs typeface="Avenir Book"/>
              </a:rPr>
              <a:t> 1936</a:t>
            </a: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66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Full Scale to 0</a:t>
            </a:r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Transform?</a:t>
            </a:r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Log-Transformation To See Relationship</a:t>
            </a:r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Scales to Add Dimensions of Data</a:t>
            </a:r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Distinguish Groups</a:t>
            </a:r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Show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Beware Not Thinking About Color Blindness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Never use Red-Green!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Use redundant coding: shapes, sizes, etc.</a:t>
            </a: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/>
              <a:t>Redundant Coding</a:t>
            </a:r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 of Color!</a:t>
            </a:r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Can Bring in Another Dimension</a:t>
            </a:r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Fit to Aid Understanding</a:t>
            </a:r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to Add Fine-Grained Information or New Dimensions</a:t>
            </a:r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Facets Add Information</a:t>
            </a:r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>
                  <a:latin typeface="Avenir Book"/>
                  <a:cs typeface="Avenir Book"/>
                </a:rPr>
                <a:t>Tufte</a:t>
              </a:r>
              <a:r>
                <a:rPr lang="en-US" sz="1100" i="1" dirty="0">
                  <a:latin typeface="Avenir Book"/>
                  <a:cs typeface="Avenir Book"/>
                </a:rPr>
                <a:t> 2002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/>
              <a:t>Finally: Minimalist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Above all else show data.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Maximize the data-ink ratio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Erase non-data-ink.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Maps as Rich Information Source</a:t>
            </a:r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Intuitive</a:t>
            </a:r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709</Words>
  <Application>Microsoft Macintosh PowerPoint</Application>
  <PresentationFormat>On-screen Show (4:3)</PresentationFormat>
  <Paragraphs>162</Paragraphs>
  <Slides>66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Avenir Black</vt:lpstr>
      <vt:lpstr>Avenir Book</vt:lpstr>
      <vt:lpstr>Calibri</vt:lpstr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Sometimes One Variable is Enough</vt:lpstr>
      <vt:lpstr>Adding Space to Time</vt:lpstr>
      <vt:lpstr>Unifying Maps and Timeseries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Types of Visualizations: Amounts</vt:lpstr>
      <vt:lpstr>Types of Visualizations: Amounts</vt:lpstr>
      <vt:lpstr>Barplots</vt:lpstr>
      <vt:lpstr>What is Wrong Here?</vt:lpstr>
      <vt:lpstr>What is Wrong Here?</vt:lpstr>
      <vt:lpstr>Bars are Not Always Right</vt:lpstr>
      <vt:lpstr>Types of Visualizations: Distributions</vt:lpstr>
      <vt:lpstr>Histograms Show Frequency</vt:lpstr>
      <vt:lpstr>Types of Visualizations: Multiple Distributions</vt:lpstr>
      <vt:lpstr>Boxplots to Show Variation</vt:lpstr>
      <vt:lpstr>…Or Point-Ranges</vt:lpstr>
      <vt:lpstr>Visualizing Uncertainty is Difficult</vt:lpstr>
      <vt:lpstr>What is Wrong Here if Bars Represent 2SD of Temperature?</vt:lpstr>
      <vt:lpstr>Visualizing Distributions versus Uncertainty</vt:lpstr>
      <vt:lpstr>How Does this View Differently?</vt:lpstr>
      <vt:lpstr>It’s Tempting to Plot Raw Data, but, Be Careful…</vt:lpstr>
      <vt:lpstr>Lots of Ways to Visualize Data, Distribution, and Uncertainty</vt:lpstr>
      <vt:lpstr>Relationships Between Variables</vt:lpstr>
      <vt:lpstr>Relationships Between Variables With a Lot of Data</vt:lpstr>
      <vt:lpstr>Scatterplots Show Relationships</vt:lpstr>
      <vt:lpstr>Correlations to Understand Relationships</vt:lpstr>
      <vt:lpstr>Alternate Ways to View Correlations Efficiently</vt:lpstr>
      <vt:lpstr>Should Your Data Be Connected?</vt:lpstr>
      <vt:lpstr>Geospatial Visualization</vt:lpstr>
      <vt:lpstr>Combining Data Sources and Maps</vt:lpstr>
      <vt:lpstr>Visualizing Uncertainty in Relationships is Difficult</vt:lpstr>
      <vt:lpstr>Data Viz in a Nutshell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Finally: Minimalist Presentation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24</cp:revision>
  <cp:lastPrinted>2018-02-13T04:43:00Z</cp:lastPrinted>
  <dcterms:created xsi:type="dcterms:W3CDTF">2016-02-15T17:05:39Z</dcterms:created>
  <dcterms:modified xsi:type="dcterms:W3CDTF">2022-09-13T14:54:26Z</dcterms:modified>
</cp:coreProperties>
</file>